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69" r:id="rId5"/>
    <p:sldId id="286" r:id="rId6"/>
    <p:sldId id="287" r:id="rId7"/>
    <p:sldId id="261" r:id="rId8"/>
    <p:sldId id="263" r:id="rId9"/>
    <p:sldId id="291" r:id="rId10"/>
    <p:sldId id="268" r:id="rId11"/>
    <p:sldId id="277" r:id="rId12"/>
    <p:sldId id="270" r:id="rId13"/>
    <p:sldId id="290" r:id="rId14"/>
    <p:sldId id="293" r:id="rId15"/>
    <p:sldId id="271" r:id="rId16"/>
    <p:sldId id="273" r:id="rId17"/>
    <p:sldId id="276" r:id="rId18"/>
    <p:sldId id="278" r:id="rId19"/>
    <p:sldId id="285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243A56"/>
    <a:srgbClr val="2A3C53"/>
    <a:srgbClr val="4472C4"/>
    <a:srgbClr val="1C1D21"/>
    <a:srgbClr val="AAD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032DEF-13C6-4D41-8421-C65B2449CFF9}" v="164" dt="2020-04-27T15:39:27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E04BC-4BE9-4E37-8FC4-F507A6A66C92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7E20E-CCC0-469B-99A1-D089501D5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58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7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4872f1b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3e4872f1b2_1_6:notes"/>
          <p:cNvSpPr txBox="1">
            <a:spLocks noGrp="1"/>
          </p:cNvSpPr>
          <p:nvPr>
            <p:ph type="body" idx="1"/>
          </p:nvPr>
        </p:nvSpPr>
        <p:spPr>
          <a:xfrm>
            <a:off x="694849" y="4445001"/>
            <a:ext cx="5560238" cy="3636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4" tIns="45684" rIns="91394" bIns="45684" anchor="t" anchorCtr="0">
            <a:noAutofit/>
          </a:bodyPr>
          <a:lstStyle/>
          <a:p>
            <a:pPr marL="453817" indent="-302544"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In SF, Whites earn 24,000 more than the median - that difference is basically the median income for Blacks in SF (28K)</a:t>
            </a:r>
            <a:endParaRPr/>
          </a:p>
          <a:p>
            <a:pPr marL="453817" indent="-315151">
              <a:buChar char="-"/>
            </a:pPr>
            <a:r>
              <a:rPr lang="en-US"/>
              <a:t>Latinx households are really struggling north bay counties - Sonoma and Marin</a:t>
            </a:r>
            <a:endParaRPr/>
          </a:p>
        </p:txBody>
      </p:sp>
      <p:sp>
        <p:nvSpPr>
          <p:cNvPr id="138" name="Google Shape;138;g3e4872f1b2_1_6:notes"/>
          <p:cNvSpPr txBox="1">
            <a:spLocks noGrp="1"/>
          </p:cNvSpPr>
          <p:nvPr>
            <p:ph type="sldNum" idx="12"/>
          </p:nvPr>
        </p:nvSpPr>
        <p:spPr>
          <a:xfrm>
            <a:off x="3937477" y="8772525"/>
            <a:ext cx="3011065" cy="46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4" tIns="45684" rIns="91394" bIns="45684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07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8:notes"/>
          <p:cNvSpPr txBox="1">
            <a:spLocks noGrp="1"/>
          </p:cNvSpPr>
          <p:nvPr>
            <p:ph type="body" idx="1"/>
          </p:nvPr>
        </p:nvSpPr>
        <p:spPr>
          <a:xfrm>
            <a:off x="694849" y="4445001"/>
            <a:ext cx="5560377" cy="363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4" tIns="45684" rIns="91394" bIns="45684" anchor="t" anchorCtr="0">
            <a:noAutofit/>
          </a:bodyPr>
          <a:lstStyle/>
          <a:p>
            <a:pPr marL="0" indent="0"/>
            <a:r>
              <a:rPr lang="en-US"/>
              <a:t>Metro area includes: Alameda County, Contra Costa County, San Francisco County, San Mateo County, Marin County</a:t>
            </a:r>
            <a:endParaRPr/>
          </a:p>
          <a:p>
            <a:pPr marL="0" indent="0"/>
            <a:endParaRPr/>
          </a:p>
          <a:p>
            <a:pPr marL="453817" indent="-296241">
              <a:buClr>
                <a:schemeClr val="dk1"/>
              </a:buClr>
              <a:buSzPts val="1100"/>
              <a:buChar char="-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The single most common job in the San Francisco metro area is being a personal care aide, with a median wage of $11.68.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3817" indent="-296241">
              <a:buClr>
                <a:schemeClr val="dk1"/>
              </a:buClr>
              <a:buSzPts val="1100"/>
              <a:buChar char="-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The five most common jobs earn at least $90,000 a year less than the three highest earning jobs on our list. These jobs make up more than 54% of the top ten jobs in the Bay Area.</a:t>
            </a:r>
            <a:endParaRPr/>
          </a:p>
        </p:txBody>
      </p:sp>
      <p:sp>
        <p:nvSpPr>
          <p:cNvPr id="160" name="Google Shape;160;p18:notes"/>
          <p:cNvSpPr txBox="1">
            <a:spLocks noGrp="1"/>
          </p:cNvSpPr>
          <p:nvPr>
            <p:ph type="sldNum" idx="12"/>
          </p:nvPr>
        </p:nvSpPr>
        <p:spPr>
          <a:xfrm>
            <a:off x="3937478" y="8772525"/>
            <a:ext cx="3011011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4" tIns="45684" rIns="91394" bIns="45684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7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2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14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4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7E20E-CCC0-469B-99A1-D089501D5C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8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330-F76A-4CAA-AA5C-1E10F32CD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BFD97-301A-482D-B50A-312CDC2AA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510BE-D6E5-4A36-846F-B0B3EB44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19D9-A36A-4FC4-A1C1-434716CB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4F9EA-0FAB-4954-AD4B-CBCFEC8A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7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B43E-26B7-47D3-93F9-9EB1210B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B08ED-B4A3-4BD0-BE9F-CB2C56887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3B4CA-8C28-4535-AC6B-216244BF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3C901-8FE6-4672-8C85-403F7F54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4DDB7-8E22-46B3-934B-162E95B0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8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B5A8F3-AD08-4743-9EAD-508A2A8CE7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BD3F5-744C-41F6-81F9-5245ABD38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FDBEC-5C79-4887-8DD7-C68A78E2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11A7D-E514-4CAC-9852-4950EE55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762E4-917B-403F-9B0F-F39E6AE7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9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3913-29DA-445E-90D5-578A9CEF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E782F-EF08-426E-A173-9AEC5036F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BC6EA-B8DD-4B4F-B6C3-9156251B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52050-1C6A-4346-87C2-E6EE9F9C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C9AC1-EF3B-4B09-9B60-B78BC63B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2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1CF5-EAA7-4C68-A834-D9EB4155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1FA37-608B-4E67-ABB8-27CF56E70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91675-17AE-4DCA-9267-1C07DB88E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56E5D-C7FD-442A-81B6-4458A629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5B463-7518-42B2-BD12-25D6819E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4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2325-3A61-43F6-8FA5-F2A642CA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1228B-FE73-43E3-B789-B9CD3DFA3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A1BD2-EFE8-4DB8-8975-3E440010F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033BC-2C56-4160-AE4E-9AC05DDB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D900F-95E5-4155-AE9E-680064D3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8C3ED-E268-4D8F-B305-41E8B333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4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AC84-85CC-4313-8E33-A2FC7BD5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B1D14-86B0-4470-AC00-08D855789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A0FED-7025-43E9-A4CA-BDB05EC4F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43B8E-66BF-4D82-A037-2385D5FF0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C7950-5DB1-4293-9BD2-50D223659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BFB8D9-B5F5-4A53-8D4E-89BD3D24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D5107-3E49-44FC-AA6E-4A9837A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28D85-B79B-4602-A623-B54085DF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2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1656-AE28-48E3-ACA2-61B37DC1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797E6-B297-4D73-895F-BF13A091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B315B-06D4-4AD4-87E4-8397D9F0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92795-500F-41EB-8A23-2E4D9B35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8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F046E-77BD-4F45-900B-C95A1939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43BA2-B3F4-4E74-9937-2B2F748F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D31C9-F5A2-420F-9E89-B893D2DD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8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14BB-1F39-425D-8823-0C67B345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06507-97FC-4C8E-B5DF-8723469D9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2B790-A47A-4D6F-B9B0-009ABCF58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95098-B199-4A0C-B1E5-B7C0B10B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48903-F4FA-4236-96A9-FB1EF954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CAC2C-7989-4888-8A19-4482457D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7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2C80-4CC3-41E7-BDAE-8F4106DE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1043A7-6A3E-423A-84F6-D0D5DF99C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94AAA-E132-4138-AEF7-BEC729BA2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5B0F0-1D99-4418-8392-48F3B01CC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4FA93-2538-4819-B79D-49F41847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87102-8CF2-4D28-A2FF-2522C36B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563F6-4018-4554-958B-D1EF38E7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742E1-C270-4E8B-AE10-1030554B3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5041A-ECC6-49E2-9E34-AB903E4CC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864C-046A-4B71-A084-1E4E26B2DEB1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8B947-2F20-4DEB-83D7-DAB5140C9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04CF3-A49E-4D9F-A37C-A77EB1DD1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4A67-2546-41BC-ADCA-914764192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2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dailystar.net/author/eresh-omar-jama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nnepriceicced?lang=en" TargetMode="External"/><Relationship Id="rId2" Type="http://schemas.openxmlformats.org/officeDocument/2006/relationships/hyperlink" Target="https://twitter.com/InsightCCED?ref_src=twsrc%5Egoogle%7Ctwcamp%5Eserp%7Ctwgr%5Eautho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9005C2-CBE9-4EA0-AB1F-E7F1C2A0B5EF}"/>
              </a:ext>
            </a:extLst>
          </p:cNvPr>
          <p:cNvSpPr txBox="1"/>
          <p:nvPr/>
        </p:nvSpPr>
        <p:spPr>
          <a:xfrm>
            <a:off x="5876926" y="1783959"/>
            <a:ext cx="6219824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 dirty="0">
                <a:solidFill>
                  <a:srgbClr val="AADBFC"/>
                </a:solidFill>
                <a:ea typeface="+mj-ea"/>
                <a:cs typeface="+mj-cs"/>
              </a:rPr>
              <a:t>Focus on the Plunder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dirty="0">
                <a:ea typeface="+mj-ea"/>
                <a:cs typeface="+mj-cs"/>
              </a:rPr>
              <a:t>and the Root of Racial Wealth Inequality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Freeform: Shape 3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5A0EB3-8895-4107-914E-E8B76D6EE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24224" b="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26" name="Picture 42" descr="image003">
            <a:extLst>
              <a:ext uri="{FF2B5EF4-FFF2-40B4-BE49-F238E27FC236}">
                <a16:creationId xmlns:a16="http://schemas.microsoft.com/office/drawing/2014/main" id="{96726EDC-1EA4-4742-B53E-3448C3D3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290" y="5815672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0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5451F8-8333-4E02-8C42-30A678E72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r="22312" b="1"/>
          <a:stretch/>
        </p:blipFill>
        <p:spPr bwMode="auto"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DDCC3-1BA9-42F7-9805-B3A1CB3B4C4F}"/>
              </a:ext>
            </a:extLst>
          </p:cNvPr>
          <p:cNvSpPr txBox="1"/>
          <p:nvPr/>
        </p:nvSpPr>
        <p:spPr>
          <a:xfrm>
            <a:off x="89451" y="6263406"/>
            <a:ext cx="394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+mj-lt"/>
              </a:rPr>
              <a:t>Source: </a:t>
            </a:r>
            <a:r>
              <a:rPr lang="en-US" dirty="0" err="1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Eresh</a:t>
            </a:r>
            <a:r>
              <a:rPr lang="en-US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Omar Jamal</a:t>
            </a:r>
            <a:r>
              <a:rPr lang="en-US" dirty="0">
                <a:latin typeface="+mj-lt"/>
              </a:rPr>
              <a:t>, The Daily Star</a:t>
            </a:r>
            <a:endParaRPr 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47417-1F7B-4019-9496-FD0FD68B4D17}"/>
              </a:ext>
            </a:extLst>
          </p:cNvPr>
          <p:cNvSpPr txBox="1"/>
          <p:nvPr/>
        </p:nvSpPr>
        <p:spPr>
          <a:xfrm>
            <a:off x="8935278" y="2327564"/>
            <a:ext cx="3145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/>
              <a:t>Neoliberal economic policies of the last five decades have cemented racial inequities </a:t>
            </a:r>
            <a:endParaRPr lang="en-US" sz="2800" b="1"/>
          </a:p>
        </p:txBody>
      </p:sp>
      <p:pic>
        <p:nvPicPr>
          <p:cNvPr id="8194" name="Picture 42" descr="image003">
            <a:extLst>
              <a:ext uri="{FF2B5EF4-FFF2-40B4-BE49-F238E27FC236}">
                <a16:creationId xmlns:a16="http://schemas.microsoft.com/office/drawing/2014/main" id="{E440C09A-8F1D-4CEC-8A5E-88BE1CDE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0" y="5991388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12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92B065-44C2-4823-9BF0-67DBBE628F14}"/>
              </a:ext>
            </a:extLst>
          </p:cNvPr>
          <p:cNvSpPr txBox="1"/>
          <p:nvPr/>
        </p:nvSpPr>
        <p:spPr>
          <a:xfrm>
            <a:off x="3559332" y="1526704"/>
            <a:ext cx="9113694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Focus on the </a:t>
            </a:r>
            <a:r>
              <a:rPr lang="en-US" sz="3200" b="1" dirty="0">
                <a:solidFill>
                  <a:srgbClr val="ED7D31"/>
                </a:solidFill>
                <a:ea typeface="+mj-ea"/>
                <a:cs typeface="+mj-cs"/>
              </a:rPr>
              <a:t>plunder</a:t>
            </a:r>
            <a:r>
              <a:rPr lang="en-US" sz="3200" b="1" dirty="0">
                <a:latin typeface="+mj-lt"/>
                <a:ea typeface="+mj-ea"/>
                <a:cs typeface="+mj-cs"/>
              </a:rPr>
              <a:t> to build power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Center work on </a:t>
            </a:r>
            <a:r>
              <a:rPr lang="en-US" sz="3200" b="1" dirty="0">
                <a:solidFill>
                  <a:srgbClr val="ED7D31"/>
                </a:solidFill>
                <a:ea typeface="+mj-ea"/>
                <a:cs typeface="+mj-cs"/>
              </a:rPr>
              <a:t>structural change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Advocate for </a:t>
            </a:r>
            <a:r>
              <a:rPr lang="en-US" sz="3200" b="1" dirty="0">
                <a:solidFill>
                  <a:srgbClr val="ED7D31"/>
                </a:solidFill>
                <a:ea typeface="+mj-ea"/>
                <a:cs typeface="+mj-cs"/>
              </a:rPr>
              <a:t>bold </a:t>
            </a:r>
            <a:r>
              <a:rPr lang="en-US" sz="3200" b="1" dirty="0">
                <a:latin typeface="+mj-lt"/>
                <a:ea typeface="+mj-ea"/>
                <a:cs typeface="+mj-cs"/>
              </a:rPr>
              <a:t>solutions at all levels of government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42" descr="image003">
            <a:extLst>
              <a:ext uri="{FF2B5EF4-FFF2-40B4-BE49-F238E27FC236}">
                <a16:creationId xmlns:a16="http://schemas.microsoft.com/office/drawing/2014/main" id="{632E8BB6-0DCF-4DE8-9C3C-9E61C366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0" y="5991388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FC171F9-DC3B-448E-A70C-7B8D5BECF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9" y="1153987"/>
            <a:ext cx="3762117" cy="32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4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2C8C8C-FFFF-421D-A821-CDB697CA6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b="3393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4F93062-C8C5-49C4-B90F-AA5653D57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5952404" cy="496126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DAE60-660C-4028-9DC1-5B331BEB4DBA}"/>
              </a:ext>
            </a:extLst>
          </p:cNvPr>
          <p:cNvSpPr txBox="1"/>
          <p:nvPr/>
        </p:nvSpPr>
        <p:spPr>
          <a:xfrm>
            <a:off x="1581912" y="1874520"/>
            <a:ext cx="3447288" cy="1792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Need New Ways of Building Power</a:t>
            </a:r>
          </a:p>
        </p:txBody>
      </p:sp>
      <p:pic>
        <p:nvPicPr>
          <p:cNvPr id="9218" name="Picture 42" descr="image003">
            <a:extLst>
              <a:ext uri="{FF2B5EF4-FFF2-40B4-BE49-F238E27FC236}">
                <a16:creationId xmlns:a16="http://schemas.microsoft.com/office/drawing/2014/main" id="{34C45AD5-AF82-4599-AA9B-691A9286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386" y="6035040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04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54DEB-9157-49F5-BC3C-E9CA24FD7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62544" y="10"/>
            <a:ext cx="12191980" cy="6857990"/>
          </a:xfrm>
          <a:prstGeom prst="rect">
            <a:avLst/>
          </a:prstGeo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4B8F5-D564-4256-AB22-92E2258E8D06}"/>
              </a:ext>
            </a:extLst>
          </p:cNvPr>
          <p:cNvSpPr txBox="1"/>
          <p:nvPr/>
        </p:nvSpPr>
        <p:spPr>
          <a:xfrm>
            <a:off x="7719461" y="2524475"/>
            <a:ext cx="4472539" cy="3010052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ea typeface="+mj-ea"/>
                <a:cs typeface="+mj-cs"/>
              </a:rPr>
              <a:t>Tackling the Structure of Our Economy, including </a:t>
            </a:r>
            <a:r>
              <a:rPr lang="en-US" sz="3500" b="1" dirty="0">
                <a:solidFill>
                  <a:srgbClr val="C00000"/>
                </a:solidFill>
                <a:ea typeface="+mj-ea"/>
                <a:cs typeface="+mj-cs"/>
              </a:rPr>
              <a:t>Corporate Power</a:t>
            </a:r>
            <a:endParaRPr lang="en-US" sz="28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42" descr="image003">
            <a:extLst>
              <a:ext uri="{FF2B5EF4-FFF2-40B4-BE49-F238E27FC236}">
                <a16:creationId xmlns:a16="http://schemas.microsoft.com/office/drawing/2014/main" id="{CA647E0E-D46E-41C0-BAC9-27A83715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451" y="6028055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76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BDD75-2C33-4E64-8183-4B40F8DED8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5" b="32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1A9D9-B587-48FB-9AF1-8E5BC6987886}"/>
              </a:ext>
            </a:extLst>
          </p:cNvPr>
          <p:cNvSpPr txBox="1"/>
          <p:nvPr/>
        </p:nvSpPr>
        <p:spPr>
          <a:xfrm>
            <a:off x="640079" y="640080"/>
            <a:ext cx="3848794" cy="37795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Must Use Public Power to Curb Private Interests and Provide Universal Public Goods</a:t>
            </a:r>
          </a:p>
        </p:txBody>
      </p:sp>
      <p:pic>
        <p:nvPicPr>
          <p:cNvPr id="10242" name="Picture 42" descr="image003">
            <a:extLst>
              <a:ext uri="{FF2B5EF4-FFF2-40B4-BE49-F238E27FC236}">
                <a16:creationId xmlns:a16="http://schemas.microsoft.com/office/drawing/2014/main" id="{45064C1E-6893-45CB-BB45-A2DDEC747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30" y="6028055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06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D0A2C-50FD-43D7-85F6-BF50282DE9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8A9306-2FB4-4EE4-97A4-5F0DC176B9E7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 the Dots Between  Wealth, Race and Mass Incarceration</a:t>
            </a:r>
          </a:p>
        </p:txBody>
      </p:sp>
      <p:pic>
        <p:nvPicPr>
          <p:cNvPr id="12290" name="Picture 42" descr="image003">
            <a:extLst>
              <a:ext uri="{FF2B5EF4-FFF2-40B4-BE49-F238E27FC236}">
                <a16:creationId xmlns:a16="http://schemas.microsoft.com/office/drawing/2014/main" id="{07230347-075E-4288-B384-9B0D2FB67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110" y="5735638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878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DC7048-ABF7-47D1-968E-E9A04EF7E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967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38C053-C997-4F58-B372-0F5D62F5129F}"/>
              </a:ext>
            </a:extLst>
          </p:cNvPr>
          <p:cNvSpPr txBox="1"/>
          <p:nvPr/>
        </p:nvSpPr>
        <p:spPr>
          <a:xfrm>
            <a:off x="279862" y="1163782"/>
            <a:ext cx="4804756" cy="4558144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ea typeface="+mj-ea"/>
                <a:cs typeface="+mj-cs"/>
              </a:rPr>
              <a:t>Greater Governance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ea typeface="+mj-ea"/>
                <a:cs typeface="+mj-cs"/>
              </a:rPr>
              <a:t>&amp; Democratization of Capital</a:t>
            </a:r>
          </a:p>
        </p:txBody>
      </p:sp>
      <p:pic>
        <p:nvPicPr>
          <p:cNvPr id="13314" name="Picture 42" descr="image003">
            <a:extLst>
              <a:ext uri="{FF2B5EF4-FFF2-40B4-BE49-F238E27FC236}">
                <a16:creationId xmlns:a16="http://schemas.microsoft.com/office/drawing/2014/main" id="{6D338EB2-81D6-4744-9249-4D6F4253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90" y="5977255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61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74293-5E7E-407E-B8B0-C127964BED41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ED7D31"/>
                </a:solidFill>
                <a:ea typeface="+mj-ea"/>
                <a:cs typeface="+mj-cs"/>
              </a:rPr>
              <a:t>THANK YOU!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www.insightcced.org</a:t>
            </a:r>
          </a:p>
          <a:p>
            <a:r>
              <a:rPr lang="en-US" sz="20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InsightCCED</a:t>
            </a:r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(@</a:t>
            </a:r>
            <a:r>
              <a:rPr lang="en-US" sz="20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InsightCCED</a:t>
            </a:r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 Price (@</a:t>
            </a:r>
            <a:r>
              <a:rPr lang="en-US" sz="20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AnnePriceICCED</a:t>
            </a:r>
            <a:r>
              <a:rPr lang="en-US" sz="20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</a:p>
          <a:p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E64234-DF42-4FD4-90D5-F75903052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589786"/>
            <a:ext cx="6553545" cy="36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644E5AC-ABEA-47E3-ADB4-0FA90809B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9" b="12021"/>
          <a:stretch/>
        </p:blipFill>
        <p:spPr>
          <a:xfrm>
            <a:off x="3523485" y="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ED933-52EC-4B11-81F3-7DB2AB513C9D}"/>
              </a:ext>
            </a:extLst>
          </p:cNvPr>
          <p:cNvSpPr txBox="1"/>
          <p:nvPr/>
        </p:nvSpPr>
        <p:spPr>
          <a:xfrm>
            <a:off x="493497" y="429635"/>
            <a:ext cx="66328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In the last recession, Black and Latinx households had </a:t>
            </a:r>
            <a:r>
              <a:rPr lang="en-US" sz="3700" b="1" dirty="0">
                <a:solidFill>
                  <a:srgbClr val="FFC000"/>
                </a:solidFill>
                <a:ea typeface="+mj-ea"/>
                <a:cs typeface="+mj-cs"/>
              </a:rPr>
              <a:t>48% </a:t>
            </a:r>
            <a:r>
              <a:rPr lang="en-US" sz="3700" dirty="0">
                <a:latin typeface="+mj-lt"/>
                <a:ea typeface="+mj-ea"/>
                <a:cs typeface="+mj-cs"/>
              </a:rPr>
              <a:t>and </a:t>
            </a:r>
            <a:r>
              <a:rPr lang="en-US" sz="3700" b="1" dirty="0">
                <a:solidFill>
                  <a:srgbClr val="FFC000"/>
                </a:solidFill>
                <a:ea typeface="+mj-ea"/>
                <a:cs typeface="+mj-cs"/>
              </a:rPr>
              <a:t>36%</a:t>
            </a:r>
            <a:r>
              <a:rPr lang="en-US" sz="3700" dirty="0">
                <a:latin typeface="+mj-lt"/>
                <a:ea typeface="+mj-ea"/>
                <a:cs typeface="+mj-cs"/>
              </a:rPr>
              <a:t> of their wealth vanish, compared to </a:t>
            </a:r>
            <a:r>
              <a:rPr lang="en-US" sz="3700" b="1" dirty="0">
                <a:solidFill>
                  <a:srgbClr val="FFC000"/>
                </a:solidFill>
                <a:ea typeface="+mj-ea"/>
                <a:cs typeface="+mj-cs"/>
              </a:rPr>
              <a:t>24%</a:t>
            </a:r>
            <a:r>
              <a:rPr lang="en-US" sz="3700" dirty="0">
                <a:latin typeface="+mj-lt"/>
                <a:ea typeface="+mj-ea"/>
                <a:cs typeface="+mj-cs"/>
              </a:rPr>
              <a:t> for white households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D19F0-F8B8-49EB-94DD-875B2FC2866D}"/>
              </a:ext>
            </a:extLst>
          </p:cNvPr>
          <p:cNvSpPr txBox="1"/>
          <p:nvPr/>
        </p:nvSpPr>
        <p:spPr>
          <a:xfrm>
            <a:off x="365481" y="4662657"/>
            <a:ext cx="3977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financial crisis wiped out almost $8 trillion in household stock market wealth and $6 trillion in home value. </a:t>
            </a:r>
          </a:p>
        </p:txBody>
      </p:sp>
      <p:pic>
        <p:nvPicPr>
          <p:cNvPr id="2050" name="Picture 42" descr="image003">
            <a:extLst>
              <a:ext uri="{FF2B5EF4-FFF2-40B4-BE49-F238E27FC236}">
                <a16:creationId xmlns:a16="http://schemas.microsoft.com/office/drawing/2014/main" id="{EFB08890-6FEA-402D-9D3E-4979F299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61" y="6109335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77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3776867D-CA8F-4FD5-9F50-A880F964A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E1B9C-5100-4734-B696-48EDF0061CAC}"/>
              </a:ext>
            </a:extLst>
          </p:cNvPr>
          <p:cNvSpPr txBox="1"/>
          <p:nvPr/>
        </p:nvSpPr>
        <p:spPr>
          <a:xfrm>
            <a:off x="8040757" y="1000635"/>
            <a:ext cx="3607904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43A56"/>
                </a:solidFill>
              </a:rPr>
              <a:t>Korean            $3,000</a:t>
            </a:r>
          </a:p>
          <a:p>
            <a:r>
              <a:rPr lang="en-US" sz="2800" b="1" dirty="0">
                <a:solidFill>
                  <a:srgbClr val="243A56"/>
                </a:solidFill>
              </a:rPr>
              <a:t>Vietnamese   $500</a:t>
            </a:r>
          </a:p>
          <a:p>
            <a:r>
              <a:rPr lang="en-US" sz="2800" b="1" dirty="0">
                <a:solidFill>
                  <a:srgbClr val="243A56"/>
                </a:solidFill>
              </a:rPr>
              <a:t>Black               $200</a:t>
            </a:r>
          </a:p>
          <a:p>
            <a:r>
              <a:rPr lang="en-US" sz="2800" b="1" dirty="0">
                <a:solidFill>
                  <a:srgbClr val="243A56"/>
                </a:solidFill>
              </a:rPr>
              <a:t>Mexican          $0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CCB9E-737A-4A93-86DF-4CDDBA795E05}"/>
              </a:ext>
            </a:extLst>
          </p:cNvPr>
          <p:cNvSpPr txBox="1"/>
          <p:nvPr/>
        </p:nvSpPr>
        <p:spPr>
          <a:xfrm>
            <a:off x="8040757" y="3032312"/>
            <a:ext cx="3607904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3A56"/>
                </a:solidFill>
              </a:rPr>
              <a:t>South Indian $245,000</a:t>
            </a:r>
          </a:p>
          <a:p>
            <a:r>
              <a:rPr lang="en-US" sz="2400" b="1" dirty="0">
                <a:solidFill>
                  <a:srgbClr val="243A56"/>
                </a:solidFill>
              </a:rPr>
              <a:t>Chinese          $130,000</a:t>
            </a:r>
          </a:p>
          <a:p>
            <a:r>
              <a:rPr lang="en-US" sz="2400" b="1" dirty="0">
                <a:solidFill>
                  <a:srgbClr val="243A56"/>
                </a:solidFill>
              </a:rPr>
              <a:t>White             $110,000</a:t>
            </a:r>
          </a:p>
          <a:p>
            <a:r>
              <a:rPr lang="en-US" sz="2400" b="1" dirty="0">
                <a:solidFill>
                  <a:srgbClr val="243A56"/>
                </a:solidFill>
              </a:rPr>
              <a:t>Filipino           $80,000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3AE35-7490-43AA-8473-29994D037D5A}"/>
              </a:ext>
            </a:extLst>
          </p:cNvPr>
          <p:cNvSpPr txBox="1"/>
          <p:nvPr/>
        </p:nvSpPr>
        <p:spPr>
          <a:xfrm>
            <a:off x="64614" y="785192"/>
            <a:ext cx="3399183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Some households have virtually no wealth to draw upon in times of financial crisis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2D136-A141-4E8F-B742-2BD9A4B26317}"/>
              </a:ext>
            </a:extLst>
          </p:cNvPr>
          <p:cNvSpPr txBox="1"/>
          <p:nvPr/>
        </p:nvSpPr>
        <p:spPr>
          <a:xfrm>
            <a:off x="268356" y="6449438"/>
            <a:ext cx="4532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Color of Wealth in Los Angeles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2C1259-1BDF-4983-800A-47B37A745648}"/>
              </a:ext>
            </a:extLst>
          </p:cNvPr>
          <p:cNvSpPr txBox="1"/>
          <p:nvPr/>
        </p:nvSpPr>
        <p:spPr>
          <a:xfrm>
            <a:off x="8040757" y="243184"/>
            <a:ext cx="353833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Median Liquid Assets of Households in Los Angeles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42" descr="image003">
            <a:extLst>
              <a:ext uri="{FF2B5EF4-FFF2-40B4-BE49-F238E27FC236}">
                <a16:creationId xmlns:a16="http://schemas.microsoft.com/office/drawing/2014/main" id="{0373471A-651D-44E3-9DBB-DC02E3AF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0" y="5961976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78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1358649" y="69707"/>
            <a:ext cx="9033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Economic Legacy of Inequity</a:t>
            </a:r>
            <a:endParaRPr sz="32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2" name="Google Shape;142;p18"/>
          <p:cNvGraphicFramePr/>
          <p:nvPr>
            <p:extLst>
              <p:ext uri="{D42A27DB-BD31-4B8C-83A1-F6EECF244321}">
                <p14:modId xmlns:p14="http://schemas.microsoft.com/office/powerpoint/2010/main" val="1412293148"/>
              </p:ext>
            </p:extLst>
          </p:nvPr>
        </p:nvGraphicFramePr>
        <p:xfrm>
          <a:off x="1614000" y="848113"/>
          <a:ext cx="10044600" cy="52359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9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0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6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County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Median Income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White Households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Asian Households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Black Households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Latinx Households</a:t>
                      </a:r>
                      <a:endParaRPr b="1" dirty="0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0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Alameda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$79,831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$95,331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$101,544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$42,642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$60,819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4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Contra Costa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$82,881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$96,220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$102,276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$52,917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$61,038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2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Marin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$100,310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$109,205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$92,136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$57,626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$53,106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5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Napa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$74,609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$80,840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$105,168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$71,701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$58,849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San Francisco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$87,701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$111,704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$75,013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$28,603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$62,153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3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San Mateo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$98,546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$112,359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$112,148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$54,964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$64,707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3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Santa Clara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$101,173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$111,307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$121,383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$66,429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$64,434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Solano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$69,227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$75,478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$85,712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$53,465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$58,273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23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Sonoma County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$73,929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$71,542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$72,651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 $58,364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 $52,781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3" name="Google Shape;143;p18"/>
          <p:cNvSpPr txBox="1"/>
          <p:nvPr/>
        </p:nvSpPr>
        <p:spPr>
          <a:xfrm>
            <a:off x="4405050" y="6080600"/>
            <a:ext cx="5362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Source: 2016 American Community Survey, U.S. Census Bureau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9015337" y="3429000"/>
            <a:ext cx="937950" cy="495625"/>
          </a:xfrm>
          <a:custGeom>
            <a:avLst/>
            <a:gdLst/>
            <a:ahLst/>
            <a:cxnLst/>
            <a:rect l="0" t="0" r="0" b="0"/>
            <a:pathLst>
              <a:path w="37518" h="19825" extrusionOk="0">
                <a:moveTo>
                  <a:pt x="36530" y="3068"/>
                </a:moveTo>
                <a:cubicBezTo>
                  <a:pt x="25716" y="3068"/>
                  <a:pt x="14404" y="-2257"/>
                  <a:pt x="4145" y="1163"/>
                </a:cubicBezTo>
                <a:cubicBezTo>
                  <a:pt x="901" y="2244"/>
                  <a:pt x="-336" y="7335"/>
                  <a:pt x="335" y="10688"/>
                </a:cubicBezTo>
                <a:cubicBezTo>
                  <a:pt x="1885" y="18437"/>
                  <a:pt x="14657" y="18943"/>
                  <a:pt x="22560" y="18943"/>
                </a:cubicBezTo>
                <a:cubicBezTo>
                  <a:pt x="27025" y="18943"/>
                  <a:pt x="33598" y="21502"/>
                  <a:pt x="35895" y="17673"/>
                </a:cubicBezTo>
                <a:cubicBezTo>
                  <a:pt x="37424" y="15125"/>
                  <a:pt x="38059" y="11331"/>
                  <a:pt x="36530" y="8783"/>
                </a:cubicBezTo>
                <a:cubicBezTo>
                  <a:pt x="35219" y="6597"/>
                  <a:pt x="31955" y="5983"/>
                  <a:pt x="30815" y="3703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Google Shape;145;p18"/>
          <p:cNvSpPr/>
          <p:nvPr/>
        </p:nvSpPr>
        <p:spPr>
          <a:xfrm>
            <a:off x="9022887" y="1592378"/>
            <a:ext cx="922850" cy="453075"/>
          </a:xfrm>
          <a:custGeom>
            <a:avLst/>
            <a:gdLst/>
            <a:ahLst/>
            <a:cxnLst/>
            <a:rect l="0" t="0" r="0" b="0"/>
            <a:pathLst>
              <a:path w="36914" h="18123" extrusionOk="0">
                <a:moveTo>
                  <a:pt x="31769" y="3175"/>
                </a:moveTo>
                <a:cubicBezTo>
                  <a:pt x="25731" y="1162"/>
                  <a:pt x="19083" y="1905"/>
                  <a:pt x="12719" y="1905"/>
                </a:cubicBezTo>
                <a:cubicBezTo>
                  <a:pt x="9332" y="1905"/>
                  <a:pt x="5463" y="163"/>
                  <a:pt x="2559" y="1905"/>
                </a:cubicBezTo>
                <a:cubicBezTo>
                  <a:pt x="137" y="3358"/>
                  <a:pt x="-395" y="7538"/>
                  <a:pt x="654" y="10160"/>
                </a:cubicBezTo>
                <a:cubicBezTo>
                  <a:pt x="2131" y="13852"/>
                  <a:pt x="7591" y="14275"/>
                  <a:pt x="11449" y="15240"/>
                </a:cubicBezTo>
                <a:cubicBezTo>
                  <a:pt x="18458" y="16992"/>
                  <a:pt x="26185" y="19430"/>
                  <a:pt x="33039" y="17145"/>
                </a:cubicBezTo>
                <a:cubicBezTo>
                  <a:pt x="38464" y="15337"/>
                  <a:pt x="37718" y="4044"/>
                  <a:pt x="33674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0" y="-1"/>
            <a:ext cx="12192000" cy="7172325"/>
          </a:xfrm>
          <a:prstGeom prst="rect">
            <a:avLst/>
          </a:prstGeom>
          <a:solidFill>
            <a:srgbClr val="33333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163" name="Google Shape;163;p20"/>
          <p:cNvGraphicFramePr/>
          <p:nvPr>
            <p:extLst>
              <p:ext uri="{D42A27DB-BD31-4B8C-83A1-F6EECF244321}">
                <p14:modId xmlns:p14="http://schemas.microsoft.com/office/powerpoint/2010/main" val="4069414950"/>
              </p:ext>
            </p:extLst>
          </p:nvPr>
        </p:nvGraphicFramePr>
        <p:xfrm>
          <a:off x="447675" y="1030775"/>
          <a:ext cx="10877550" cy="5577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3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accent4"/>
                          </a:solidFill>
                        </a:rPr>
                        <a:t>Occupation</a:t>
                      </a:r>
                      <a:endParaRPr b="1" dirty="0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Number of Positions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Median Wage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accent4"/>
                          </a:solidFill>
                        </a:rPr>
                        <a:t>Annual Wage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Personal Care Aides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69,430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$11.68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$27,120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Retail Salespersons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53,780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$13.34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$32,530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Cashiers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47,890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$12.55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$28,540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7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Combined Food Preparation and Serving Workers, Including Fast Food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47,650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$12.63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$27,440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Waiters and Waitresses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41,540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$13.93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$35,410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General and Operations Managers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41,010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$63.94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$157,510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Software Developers, Applications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40,910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$64.13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$141,630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Office Clerks, General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38,970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$19.11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$41,400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7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Janitors and Cleaners, Except Maids and Housekeeping Cleaners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37,730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$14.94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$35,000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4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Registered Nurses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35,480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$62.15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$124,970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4" name="Google Shape;164;p20"/>
          <p:cNvSpPr txBox="1"/>
          <p:nvPr/>
        </p:nvSpPr>
        <p:spPr>
          <a:xfrm>
            <a:off x="1523999" y="288557"/>
            <a:ext cx="9033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The Ten Most Common Jobs in San Francisco Metro</a:t>
            </a:r>
            <a:endParaRPr sz="32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3558600" y="6645150"/>
            <a:ext cx="6299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Source: 2017 Occupational Employment Statistics, Bureau of Labor Statistics</a:t>
            </a:r>
            <a:endParaRPr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DAA7DD9-EB34-4068-BE73-420AB512D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1" b="499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B7575-15B3-4459-9F8A-25088897E513}"/>
              </a:ext>
            </a:extLst>
          </p:cNvPr>
          <p:cNvSpPr txBox="1"/>
          <p:nvPr/>
        </p:nvSpPr>
        <p:spPr>
          <a:xfrm>
            <a:off x="0" y="3870547"/>
            <a:ext cx="951547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bg1">
                      <a:lumMod val="50000"/>
                    </a:schemeClr>
                  </a:solidFill>
                </a:ln>
                <a:cs typeface="Arial" panose="020B0604020202020204" pitchFamily="34" charset="0"/>
              </a:rPr>
              <a:t>What role will homeownership play in building wealth going forward?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D5EAD5-7DEE-4456-BB27-6699BC5ACE7C}"/>
              </a:ext>
            </a:extLst>
          </p:cNvPr>
          <p:cNvSpPr txBox="1"/>
          <p:nvPr/>
        </p:nvSpPr>
        <p:spPr>
          <a:xfrm>
            <a:off x="2676525" y="4624601"/>
            <a:ext cx="951547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bg1">
                      <a:lumMod val="50000"/>
                    </a:schemeClr>
                  </a:solidFill>
                </a:ln>
                <a:cs typeface="Arial" panose="020B0604020202020204" pitchFamily="34" charset="0"/>
              </a:rPr>
              <a:t>What will be the cascading effects of job loss on wealth accumulation?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924A2-CDE1-4A15-B3F0-73E4FCAA350A}"/>
              </a:ext>
            </a:extLst>
          </p:cNvPr>
          <p:cNvSpPr txBox="1"/>
          <p:nvPr/>
        </p:nvSpPr>
        <p:spPr>
          <a:xfrm>
            <a:off x="795318" y="5378655"/>
            <a:ext cx="103251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bg1">
                      <a:lumMod val="50000"/>
                    </a:schemeClr>
                  </a:solidFill>
                </a:ln>
                <a:cs typeface="Arial" panose="020B0604020202020204" pitchFamily="34" charset="0"/>
              </a:rPr>
              <a:t>What will be the multigenerational impacts on wealth in communities of color?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C229AA-B52A-4FF4-BDEA-25D889023829}"/>
              </a:ext>
            </a:extLst>
          </p:cNvPr>
          <p:cNvSpPr txBox="1"/>
          <p:nvPr/>
        </p:nvSpPr>
        <p:spPr>
          <a:xfrm>
            <a:off x="138112" y="6167880"/>
            <a:ext cx="1191577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>
                      <a:lumMod val="50000"/>
                    </a:schemeClr>
                  </a:solidFill>
                </a:ln>
                <a:cs typeface="Arial" panose="020B0604020202020204" pitchFamily="34" charset="0"/>
              </a:rPr>
              <a:t>How will new narratives, particularly ones built on anti-blackness, influence proposed solutions?</a:t>
            </a:r>
            <a:endParaRPr lang="en-US" sz="28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pic>
        <p:nvPicPr>
          <p:cNvPr id="4098" name="Picture 42" descr="image003">
            <a:extLst>
              <a:ext uri="{FF2B5EF4-FFF2-40B4-BE49-F238E27FC236}">
                <a16:creationId xmlns:a16="http://schemas.microsoft.com/office/drawing/2014/main" id="{FBADAD81-D620-410F-B323-73F59E04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0" y="6167880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79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857A57-2AFC-499F-BD57-EAB8207D5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b="25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122" name="Picture 42" descr="image003">
            <a:extLst>
              <a:ext uri="{FF2B5EF4-FFF2-40B4-BE49-F238E27FC236}">
                <a16:creationId xmlns:a16="http://schemas.microsoft.com/office/drawing/2014/main" id="{6EDF4383-7F49-45A7-BE14-14E0D814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190" y="6017895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56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D930-9F4E-426B-A3B8-340BA35A1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101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69400-7332-4AAB-8CE7-181D8EBFF631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Narrative Shift </a:t>
            </a:r>
          </a:p>
        </p:txBody>
      </p: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0F416D2-DE17-439E-93A1-EF4401F04518}"/>
              </a:ext>
            </a:extLst>
          </p:cNvPr>
          <p:cNvSpPr txBox="1"/>
          <p:nvPr/>
        </p:nvSpPr>
        <p:spPr>
          <a:xfrm>
            <a:off x="1880114" y="1991975"/>
            <a:ext cx="358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spcBef>
                <a:spcPts val="560"/>
              </a:spcBef>
              <a:buClr>
                <a:srgbClr val="7AC142"/>
              </a:buClr>
              <a:buSzPct val="100000"/>
            </a:pPr>
            <a:r>
              <a:rPr lang="en-US" sz="2400" b="1" dirty="0">
                <a:solidFill>
                  <a:srgbClr val="FFC000"/>
                </a:solidFill>
                <a:latin typeface="Helvetica Neue LT Std 45 Light" charset="0"/>
                <a:sym typeface="Helvetica Neue"/>
              </a:rPr>
              <a:t>Personhood is deeply tied to work/having a job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185D1-648F-4514-A4D0-5151C4CAF7D8}"/>
              </a:ext>
            </a:extLst>
          </p:cNvPr>
          <p:cNvSpPr txBox="1"/>
          <p:nvPr/>
        </p:nvSpPr>
        <p:spPr>
          <a:xfrm>
            <a:off x="2028126" y="3588701"/>
            <a:ext cx="3818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spcBef>
                <a:spcPts val="560"/>
              </a:spcBef>
              <a:buClr>
                <a:srgbClr val="7AC142"/>
              </a:buClr>
              <a:buSzPct val="100000"/>
            </a:pPr>
            <a:r>
              <a:rPr lang="en-US" sz="2400" b="1" dirty="0">
                <a:solidFill>
                  <a:srgbClr val="FFC000"/>
                </a:solidFill>
                <a:latin typeface="Helvetica Neue LT Std 45 Light" charset="0"/>
                <a:sym typeface="Helvetica Neue"/>
              </a:rPr>
              <a:t>Deep racial resentment – anti-Blackness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5F245-500F-47B0-A1E7-533BDA74A4A0}"/>
              </a:ext>
            </a:extLst>
          </p:cNvPr>
          <p:cNvSpPr txBox="1"/>
          <p:nvPr/>
        </p:nvSpPr>
        <p:spPr>
          <a:xfrm>
            <a:off x="2098038" y="4944621"/>
            <a:ext cx="381813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spcBef>
                <a:spcPts val="560"/>
              </a:spcBef>
              <a:buClr>
                <a:srgbClr val="7AC142"/>
              </a:buClr>
              <a:buSzPct val="100000"/>
            </a:pPr>
            <a:r>
              <a:rPr lang="en-US" sz="2400" b="1" dirty="0">
                <a:solidFill>
                  <a:srgbClr val="FFC000"/>
                </a:solidFill>
                <a:latin typeface="Helvetica Neue LT Std 45 Light" charset="0"/>
                <a:sym typeface="Helvetica Neue"/>
              </a:rPr>
              <a:t>Personal responsibility, </a:t>
            </a:r>
          </a:p>
          <a:p>
            <a:pPr marL="177800">
              <a:spcBef>
                <a:spcPts val="560"/>
              </a:spcBef>
              <a:buClr>
                <a:srgbClr val="7AC142"/>
              </a:buClr>
              <a:buSzPct val="100000"/>
            </a:pPr>
            <a:r>
              <a:rPr lang="en-US" sz="2400" b="1" dirty="0">
                <a:solidFill>
                  <a:srgbClr val="FFC000"/>
                </a:solidFill>
                <a:latin typeface="Helvetica Neue LT Std 45 Light" charset="0"/>
                <a:sym typeface="Helvetica Neue"/>
              </a:rPr>
              <a:t>toxic individualism.</a:t>
            </a:r>
          </a:p>
        </p:txBody>
      </p:sp>
      <p:pic>
        <p:nvPicPr>
          <p:cNvPr id="6146" name="Picture 42" descr="image003">
            <a:extLst>
              <a:ext uri="{FF2B5EF4-FFF2-40B4-BE49-F238E27FC236}">
                <a16:creationId xmlns:a16="http://schemas.microsoft.com/office/drawing/2014/main" id="{4493A424-E683-4539-B937-2A1222E4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10" y="6129655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>
            <a:extLst>
              <a:ext uri="{FF2B5EF4-FFF2-40B4-BE49-F238E27FC236}">
                <a16:creationId xmlns:a16="http://schemas.microsoft.com/office/drawing/2014/main" id="{D578E111-FD32-4300-BE45-822B7D539D8D}"/>
              </a:ext>
            </a:extLst>
          </p:cNvPr>
          <p:cNvSpPr txBox="1">
            <a:spLocks/>
          </p:cNvSpPr>
          <p:nvPr/>
        </p:nvSpPr>
        <p:spPr>
          <a:xfrm>
            <a:off x="781464" y="1426573"/>
            <a:ext cx="5314536" cy="132556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100" b="1" dirty="0">
                <a:solidFill>
                  <a:schemeClr val="bg1"/>
                </a:solidFill>
                <a:ea typeface="+mj-ea"/>
                <a:cs typeface="+mj-cs"/>
              </a:rPr>
              <a:t>Behind the Curtain: </a:t>
            </a:r>
            <a:br>
              <a:rPr lang="en-US" sz="41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4100" b="1" dirty="0">
                <a:solidFill>
                  <a:schemeClr val="bg1"/>
                </a:solidFill>
                <a:ea typeface="+mj-ea"/>
                <a:cs typeface="+mj-cs"/>
              </a:rPr>
              <a:t>The Creation of Wealth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3A93AB-CECE-448A-BB65-D7176ED1CB04}"/>
              </a:ext>
            </a:extLst>
          </p:cNvPr>
          <p:cNvSpPr/>
          <p:nvPr/>
        </p:nvSpPr>
        <p:spPr>
          <a:xfrm>
            <a:off x="1144137" y="3602851"/>
            <a:ext cx="5314543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C000"/>
                </a:solidFill>
              </a:rPr>
              <a:t>Exploring and exposing the hidden truths of the racial wealth inequality means </a:t>
            </a:r>
            <a:r>
              <a:rPr lang="en-US" sz="3200" b="1" dirty="0"/>
              <a:t>pulling back the curtain on how wealth is accumulated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C:\Users\mlui\Desktop\Documents\mz\workshops\Graphics\wizard\curtain.gif">
            <a:extLst>
              <a:ext uri="{FF2B5EF4-FFF2-40B4-BE49-F238E27FC236}">
                <a16:creationId xmlns:a16="http://schemas.microsoft.com/office/drawing/2014/main" id="{F07CEEF8-02BD-469D-919D-264B80DDA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 r="-1" b="-1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42" descr="image003">
            <a:extLst>
              <a:ext uri="{FF2B5EF4-FFF2-40B4-BE49-F238E27FC236}">
                <a16:creationId xmlns:a16="http://schemas.microsoft.com/office/drawing/2014/main" id="{40C5A10F-78D2-49C7-8A19-60E470CB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070" y="6089015"/>
            <a:ext cx="1130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315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D2D9B861C96C4E80DE3ECF05D72BD1" ma:contentTypeVersion="11" ma:contentTypeDescription="Create a new document." ma:contentTypeScope="" ma:versionID="00ecd8bef870aa8c445dc409e5a573cd">
  <xsd:schema xmlns:xsd="http://www.w3.org/2001/XMLSchema" xmlns:xs="http://www.w3.org/2001/XMLSchema" xmlns:p="http://schemas.microsoft.com/office/2006/metadata/properties" xmlns:ns3="15849502-2ecb-48cf-b578-e7f1051f81a5" xmlns:ns4="c02219f7-8043-4986-ba51-7821d97c8518" targetNamespace="http://schemas.microsoft.com/office/2006/metadata/properties" ma:root="true" ma:fieldsID="eb9b1ffa7cf3f98fe1249a15d1961791" ns3:_="" ns4:_="">
    <xsd:import namespace="15849502-2ecb-48cf-b578-e7f1051f81a5"/>
    <xsd:import namespace="c02219f7-8043-4986-ba51-7821d97c851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49502-2ecb-48cf-b578-e7f1051f81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219f7-8043-4986-ba51-7821d97c85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820C9C-0C27-4683-9999-4B13F959D4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B1DDAF-776F-482A-81F5-ED2D88AEA507}">
  <ds:schemaRefs>
    <ds:schemaRef ds:uri="http://schemas.microsoft.com/office/2006/documentManagement/types"/>
    <ds:schemaRef ds:uri="http://www.w3.org/XML/1998/namespace"/>
    <ds:schemaRef ds:uri="c02219f7-8043-4986-ba51-7821d97c8518"/>
    <ds:schemaRef ds:uri="http://schemas.openxmlformats.org/package/2006/metadata/core-properties"/>
    <ds:schemaRef ds:uri="http://purl.org/dc/dcmitype/"/>
    <ds:schemaRef ds:uri="15849502-2ecb-48cf-b578-e7f1051f81a5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5A61430-3BE0-44DB-B0DF-85D52981EF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849502-2ecb-48cf-b578-e7f1051f81a5"/>
    <ds:schemaRef ds:uri="c02219f7-8043-4986-ba51-7821d97c85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742</Words>
  <Application>Microsoft Office PowerPoint</Application>
  <PresentationFormat>Widescreen</PresentationFormat>
  <Paragraphs>168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 Neue Light</vt:lpstr>
      <vt:lpstr>Helvetica Neue LT Std 45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Price</dc:creator>
  <cp:lastModifiedBy>Anne Price</cp:lastModifiedBy>
  <cp:revision>1</cp:revision>
  <dcterms:created xsi:type="dcterms:W3CDTF">2020-04-26T03:01:26Z</dcterms:created>
  <dcterms:modified xsi:type="dcterms:W3CDTF">2020-04-27T15:41:10Z</dcterms:modified>
</cp:coreProperties>
</file>